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40" autoAdjust="0"/>
    <p:restoredTop sz="94660"/>
  </p:normalViewPr>
  <p:slideViewPr>
    <p:cSldViewPr>
      <p:cViewPr>
        <p:scale>
          <a:sx n="81" d="100"/>
          <a:sy n="81" d="100"/>
        </p:scale>
        <p:origin x="-94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AA155A-7E70-450A-9221-DC39A8597E40}" type="datetimeFigureOut">
              <a:rPr lang="en-US" smtClean="0"/>
              <a:pPr/>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C8594-6718-4115-A4A5-3EFCA38E62C5}" type="slidenum">
              <a:rPr lang="en-US" smtClean="0"/>
              <a:pPr/>
              <a:t>‹#›</a:t>
            </a:fld>
            <a:endParaRPr lang="en-US"/>
          </a:p>
        </p:txBody>
      </p:sp>
    </p:spTree>
    <p:extLst>
      <p:ext uri="{BB962C8B-B14F-4D97-AF65-F5344CB8AC3E}">
        <p14:creationId xmlns:p14="http://schemas.microsoft.com/office/powerpoint/2010/main" val="4038005932"/>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AA155A-7E70-450A-9221-DC39A8597E40}" type="datetimeFigureOut">
              <a:rPr lang="en-US" smtClean="0"/>
              <a:pPr/>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C8594-6718-4115-A4A5-3EFCA38E62C5}" type="slidenum">
              <a:rPr lang="en-US" smtClean="0"/>
              <a:pPr/>
              <a:t>‹#›</a:t>
            </a:fld>
            <a:endParaRPr lang="en-US"/>
          </a:p>
        </p:txBody>
      </p:sp>
    </p:spTree>
    <p:extLst>
      <p:ext uri="{BB962C8B-B14F-4D97-AF65-F5344CB8AC3E}">
        <p14:creationId xmlns:p14="http://schemas.microsoft.com/office/powerpoint/2010/main" val="39322211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AA155A-7E70-450A-9221-DC39A8597E40}" type="datetimeFigureOut">
              <a:rPr lang="en-US" smtClean="0"/>
              <a:pPr/>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C8594-6718-4115-A4A5-3EFCA38E62C5}" type="slidenum">
              <a:rPr lang="en-US" smtClean="0"/>
              <a:pPr/>
              <a:t>‹#›</a:t>
            </a:fld>
            <a:endParaRPr lang="en-US"/>
          </a:p>
        </p:txBody>
      </p:sp>
    </p:spTree>
    <p:extLst>
      <p:ext uri="{BB962C8B-B14F-4D97-AF65-F5344CB8AC3E}">
        <p14:creationId xmlns:p14="http://schemas.microsoft.com/office/powerpoint/2010/main" val="4141739245"/>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AA155A-7E70-450A-9221-DC39A8597E40}" type="datetimeFigureOut">
              <a:rPr lang="en-US" smtClean="0"/>
              <a:pPr/>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C8594-6718-4115-A4A5-3EFCA38E62C5}" type="slidenum">
              <a:rPr lang="en-US" smtClean="0"/>
              <a:pPr/>
              <a:t>‹#›</a:t>
            </a:fld>
            <a:endParaRPr lang="en-US"/>
          </a:p>
        </p:txBody>
      </p:sp>
    </p:spTree>
    <p:extLst>
      <p:ext uri="{BB962C8B-B14F-4D97-AF65-F5344CB8AC3E}">
        <p14:creationId xmlns:p14="http://schemas.microsoft.com/office/powerpoint/2010/main" val="1743935855"/>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AA155A-7E70-450A-9221-DC39A8597E40}" type="datetimeFigureOut">
              <a:rPr lang="en-US" smtClean="0"/>
              <a:pPr/>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C8594-6718-4115-A4A5-3EFCA38E62C5}" type="slidenum">
              <a:rPr lang="en-US" smtClean="0"/>
              <a:pPr/>
              <a:t>‹#›</a:t>
            </a:fld>
            <a:endParaRPr lang="en-US"/>
          </a:p>
        </p:txBody>
      </p:sp>
    </p:spTree>
    <p:extLst>
      <p:ext uri="{BB962C8B-B14F-4D97-AF65-F5344CB8AC3E}">
        <p14:creationId xmlns:p14="http://schemas.microsoft.com/office/powerpoint/2010/main" val="1200191886"/>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AA155A-7E70-450A-9221-DC39A8597E40}" type="datetimeFigureOut">
              <a:rPr lang="en-US" smtClean="0"/>
              <a:pPr/>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C8594-6718-4115-A4A5-3EFCA38E62C5}" type="slidenum">
              <a:rPr lang="en-US" smtClean="0"/>
              <a:pPr/>
              <a:t>‹#›</a:t>
            </a:fld>
            <a:endParaRPr lang="en-US"/>
          </a:p>
        </p:txBody>
      </p:sp>
    </p:spTree>
    <p:extLst>
      <p:ext uri="{BB962C8B-B14F-4D97-AF65-F5344CB8AC3E}">
        <p14:creationId xmlns:p14="http://schemas.microsoft.com/office/powerpoint/2010/main" val="64548228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AA155A-7E70-450A-9221-DC39A8597E40}" type="datetimeFigureOut">
              <a:rPr lang="en-US" smtClean="0"/>
              <a:pPr/>
              <a:t>1/12/2018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0C8594-6718-4115-A4A5-3EFCA38E62C5}" type="slidenum">
              <a:rPr lang="en-US" smtClean="0"/>
              <a:pPr/>
              <a:t>‹#›</a:t>
            </a:fld>
            <a:endParaRPr lang="en-US"/>
          </a:p>
        </p:txBody>
      </p:sp>
    </p:spTree>
    <p:extLst>
      <p:ext uri="{BB962C8B-B14F-4D97-AF65-F5344CB8AC3E}">
        <p14:creationId xmlns:p14="http://schemas.microsoft.com/office/powerpoint/2010/main" val="2369949617"/>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AA155A-7E70-450A-9221-DC39A8597E40}" type="datetimeFigureOut">
              <a:rPr lang="en-US" smtClean="0"/>
              <a:pPr/>
              <a:t>1/12/2018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0C8594-6718-4115-A4A5-3EFCA38E62C5}" type="slidenum">
              <a:rPr lang="en-US" smtClean="0"/>
              <a:pPr/>
              <a:t>‹#›</a:t>
            </a:fld>
            <a:endParaRPr lang="en-US"/>
          </a:p>
        </p:txBody>
      </p:sp>
    </p:spTree>
    <p:extLst>
      <p:ext uri="{BB962C8B-B14F-4D97-AF65-F5344CB8AC3E}">
        <p14:creationId xmlns:p14="http://schemas.microsoft.com/office/powerpoint/2010/main" val="720875390"/>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AA155A-7E70-450A-9221-DC39A8597E40}" type="datetimeFigureOut">
              <a:rPr lang="en-US" smtClean="0"/>
              <a:pPr/>
              <a:t>1/12/2018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0C8594-6718-4115-A4A5-3EFCA38E62C5}" type="slidenum">
              <a:rPr lang="en-US" smtClean="0"/>
              <a:pPr/>
              <a:t>‹#›</a:t>
            </a:fld>
            <a:endParaRPr lang="en-US"/>
          </a:p>
        </p:txBody>
      </p:sp>
    </p:spTree>
    <p:extLst>
      <p:ext uri="{BB962C8B-B14F-4D97-AF65-F5344CB8AC3E}">
        <p14:creationId xmlns:p14="http://schemas.microsoft.com/office/powerpoint/2010/main" val="518335566"/>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AA155A-7E70-450A-9221-DC39A8597E40}" type="datetimeFigureOut">
              <a:rPr lang="en-US" smtClean="0"/>
              <a:pPr/>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C8594-6718-4115-A4A5-3EFCA38E62C5}" type="slidenum">
              <a:rPr lang="en-US" smtClean="0"/>
              <a:pPr/>
              <a:t>‹#›</a:t>
            </a:fld>
            <a:endParaRPr lang="en-US"/>
          </a:p>
        </p:txBody>
      </p:sp>
    </p:spTree>
    <p:extLst>
      <p:ext uri="{BB962C8B-B14F-4D97-AF65-F5344CB8AC3E}">
        <p14:creationId xmlns:p14="http://schemas.microsoft.com/office/powerpoint/2010/main" val="346758645"/>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AA155A-7E70-450A-9221-DC39A8597E40}" type="datetimeFigureOut">
              <a:rPr lang="en-US" smtClean="0"/>
              <a:pPr/>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C8594-6718-4115-A4A5-3EFCA38E62C5}" type="slidenum">
              <a:rPr lang="en-US" smtClean="0"/>
              <a:pPr/>
              <a:t>‹#›</a:t>
            </a:fld>
            <a:endParaRPr lang="en-US"/>
          </a:p>
        </p:txBody>
      </p:sp>
    </p:spTree>
    <p:extLst>
      <p:ext uri="{BB962C8B-B14F-4D97-AF65-F5344CB8AC3E}">
        <p14:creationId xmlns:p14="http://schemas.microsoft.com/office/powerpoint/2010/main" val="188645645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AA155A-7E70-450A-9221-DC39A8597E40}" type="datetimeFigureOut">
              <a:rPr lang="en-US" smtClean="0"/>
              <a:pPr/>
              <a:t>1/12/2018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0C8594-6718-4115-A4A5-3EFCA38E62C5}" type="slidenum">
              <a:rPr lang="en-US" smtClean="0"/>
              <a:pPr/>
              <a:t>‹#›</a:t>
            </a:fld>
            <a:endParaRPr lang="en-US"/>
          </a:p>
        </p:txBody>
      </p:sp>
    </p:spTree>
    <p:extLst>
      <p:ext uri="{BB962C8B-B14F-4D97-AF65-F5344CB8AC3E}">
        <p14:creationId xmlns:p14="http://schemas.microsoft.com/office/powerpoint/2010/main" val="2149333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71600" y="5507718"/>
            <a:ext cx="7772400" cy="1470025"/>
          </a:xfrm>
          <a:ln>
            <a:noFill/>
          </a:ln>
          <a:effectLst>
            <a:outerShdw blurRad="50800" dist="38100" dir="8100000" algn="tr" rotWithShape="0">
              <a:prstClr val="black">
                <a:alpha val="40000"/>
              </a:prstClr>
            </a:outerShdw>
          </a:effectLst>
        </p:spPr>
        <p:txBody>
          <a:bodyPr>
            <a:normAutofit/>
          </a:bodyPr>
          <a:lstStyle/>
          <a:p>
            <a:r>
              <a:rPr lang="en-US" sz="6000" b="1" dirty="0" smtClean="0">
                <a:solidFill>
                  <a:schemeClr val="bg1"/>
                </a:solidFill>
              </a:rPr>
              <a:t>THE ART HIGH SCHOOL</a:t>
            </a:r>
            <a:endParaRPr lang="en-US" sz="6000" b="1" dirty="0">
              <a:solidFill>
                <a:schemeClr val="bg1"/>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0" y="-228600"/>
            <a:ext cx="1950720" cy="1950720"/>
          </a:xfrm>
          <a:prstGeom prst="rect">
            <a:avLst/>
          </a:prstGeom>
          <a:effectLst>
            <a:softEdge rad="317500"/>
          </a:effectLst>
        </p:spPr>
      </p:pic>
      <p:pic>
        <p:nvPicPr>
          <p:cNvPr id="3" name="G. Enesco - Sonata for Violin and Piano No. 3 (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914400" y="533400"/>
            <a:ext cx="609600" cy="60960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22" y="0"/>
            <a:ext cx="4636477" cy="1010860"/>
          </a:xfrm>
          <a:prstGeom prst="rect">
            <a:avLst/>
          </a:prstGeom>
        </p:spPr>
      </p:pic>
    </p:spTree>
    <p:extLst>
      <p:ext uri="{BB962C8B-B14F-4D97-AF65-F5344CB8AC3E}">
        <p14:creationId xmlns:p14="http://schemas.microsoft.com/office/powerpoint/2010/main" val="4219908706"/>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2" presetClass="entr" presetSubtype="2"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3000" fill="hold"/>
                                        <p:tgtEl>
                                          <p:spTgt spid="2"/>
                                        </p:tgtEl>
                                        <p:attrNameLst>
                                          <p:attrName>ppt_x</p:attrName>
                                        </p:attrNameLst>
                                      </p:cBhvr>
                                      <p:tavLst>
                                        <p:tav tm="0">
                                          <p:val>
                                            <p:strVal val="1+#ppt_w/2"/>
                                          </p:val>
                                        </p:tav>
                                        <p:tav tm="100000">
                                          <p:val>
                                            <p:strVal val="#ppt_x"/>
                                          </p:val>
                                        </p:tav>
                                      </p:tavLst>
                                    </p:anim>
                                    <p:anim calcmode="lin" valueType="num">
                                      <p:cBhvr additive="base">
                                        <p:cTn id="10" dur="3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sz="half" idx="1"/>
          </p:nvPr>
        </p:nvSpPr>
        <p:spPr>
          <a:xfrm>
            <a:off x="457200" y="1600202"/>
            <a:ext cx="8001000" cy="905946"/>
          </a:xfrm>
        </p:spPr>
        <p:txBody>
          <a:bodyPr>
            <a:normAutofit fontScale="62500" lnSpcReduction="20000"/>
          </a:bodyPr>
          <a:lstStyle/>
          <a:p>
            <a:pPr algn="ctr">
              <a:buNone/>
            </a:pPr>
            <a:r>
              <a:rPr lang="en-US" dirty="0" smtClean="0"/>
              <a:t>    </a:t>
            </a:r>
            <a:r>
              <a:rPr lang="en-US" sz="3200" dirty="0" smtClean="0"/>
              <a:t>“TECHNOLOGY FOR LEARNING AND CREATIVITY: WEAVING EUROPEAN NETWORKS THROUGH COLLABORATIVE MUSIC CREATION”  (2015-2017)</a:t>
            </a:r>
          </a:p>
          <a:p>
            <a:pPr algn="ctr">
              <a:buNone/>
            </a:pPr>
            <a:r>
              <a:rPr lang="en-US" sz="3200" dirty="0" smtClean="0"/>
              <a:t>ERASMUS+ KA201 PROJECT SUBSIDIZED BY THE </a:t>
            </a:r>
            <a:r>
              <a:rPr lang="en-US" sz="3200" smtClean="0"/>
              <a:t>EUROPEAN COMMISSION</a:t>
            </a:r>
            <a:endParaRPr lang="en-US" sz="3200" dirty="0" smtClean="0">
              <a:latin typeface="Calibri" pitchFamily="34" charset="0"/>
              <a:cs typeface="Calibri" pitchFamily="34" charset="0"/>
            </a:endParaRPr>
          </a:p>
        </p:txBody>
      </p:sp>
      <p:pic>
        <p:nvPicPr>
          <p:cNvPr id="6" name="Immagine 16" descr="F:\PIANO DI LAVORO 2015-16\Erasmus Plus\SoundCool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04800"/>
            <a:ext cx="1676400" cy="1066800"/>
          </a:xfrm>
          <a:prstGeom prst="rect">
            <a:avLst/>
          </a:prstGeom>
          <a:noFill/>
          <a:ln>
            <a:no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28222">
            <a:off x="4793330" y="2570675"/>
            <a:ext cx="3454400" cy="2590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16863">
            <a:off x="311184" y="4334106"/>
            <a:ext cx="3048000" cy="2286000"/>
          </a:xfrm>
          <a:prstGeom prst="rect">
            <a:avLst/>
          </a:prstGeom>
        </p:spPr>
      </p:pic>
      <p:pic>
        <p:nvPicPr>
          <p:cNvPr id="7" name="Imagine 6" descr="C:\Users\Sorina\Desktop\poze prez\DSC_0565.jpg"/>
          <p:cNvPicPr/>
          <p:nvPr/>
        </p:nvPicPr>
        <p:blipFill>
          <a:blip r:embed="rId5" cstate="print"/>
          <a:srcRect/>
          <a:stretch>
            <a:fillRect/>
          </a:stretch>
        </p:blipFill>
        <p:spPr bwMode="auto">
          <a:xfrm rot="384519">
            <a:off x="1396825" y="2717180"/>
            <a:ext cx="2967766" cy="2376498"/>
          </a:xfrm>
          <a:prstGeom prst="rect">
            <a:avLst/>
          </a:prstGeom>
          <a:noFill/>
          <a:ln w="9525">
            <a:noFill/>
            <a:miter lim="800000"/>
            <a:headEnd/>
            <a:tailEnd/>
          </a:ln>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53638">
            <a:off x="6956585" y="4586970"/>
            <a:ext cx="1497910" cy="199721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93532">
            <a:off x="3668237" y="4548531"/>
            <a:ext cx="2765455" cy="2074091"/>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 y="267115"/>
            <a:ext cx="5238749" cy="11421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5000">
        <p:fade/>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66800" y="1066800"/>
            <a:ext cx="2743200" cy="2743200"/>
          </a:xfrm>
        </p:spPr>
      </p:pic>
      <p:sp>
        <p:nvSpPr>
          <p:cNvPr id="4" name="Content Placeholder 3"/>
          <p:cNvSpPr>
            <a:spLocks noGrp="1"/>
          </p:cNvSpPr>
          <p:nvPr>
            <p:ph sz="half" idx="2"/>
          </p:nvPr>
        </p:nvSpPr>
        <p:spPr>
          <a:xfrm>
            <a:off x="4191000" y="1066800"/>
            <a:ext cx="4267200" cy="2971800"/>
          </a:xfrm>
        </p:spPr>
        <p:txBody>
          <a:bodyPr>
            <a:normAutofit fontScale="62500" lnSpcReduction="20000"/>
          </a:bodyPr>
          <a:lstStyle/>
          <a:p>
            <a:pPr marL="0" indent="0">
              <a:buNone/>
            </a:pPr>
            <a:r>
              <a:rPr lang="en-US" dirty="0" smtClean="0"/>
              <a:t>Address:</a:t>
            </a:r>
          </a:p>
          <a:p>
            <a:pPr marL="0" indent="0">
              <a:buNone/>
            </a:pPr>
            <a:r>
              <a:rPr lang="en-US" dirty="0" smtClean="0"/>
              <a:t>Petofi </a:t>
            </a:r>
            <a:r>
              <a:rPr lang="en-US" dirty="0" err="1"/>
              <a:t>Sandor</a:t>
            </a:r>
            <a:r>
              <a:rPr lang="en-US" dirty="0"/>
              <a:t> </a:t>
            </a:r>
            <a:r>
              <a:rPr lang="en-US" dirty="0" smtClean="0"/>
              <a:t> Street, no. 2-4, </a:t>
            </a:r>
            <a:r>
              <a:rPr lang="en-US" dirty="0" err="1" smtClean="0"/>
              <a:t>Baia</a:t>
            </a:r>
            <a:r>
              <a:rPr lang="en-US" dirty="0" smtClean="0"/>
              <a:t> Mare,</a:t>
            </a:r>
            <a:endParaRPr lang="en-US" dirty="0"/>
          </a:p>
          <a:p>
            <a:pPr marL="0" indent="0">
              <a:buNone/>
            </a:pPr>
            <a:r>
              <a:rPr lang="en-US" dirty="0" smtClean="0"/>
              <a:t>zip code – 430165, </a:t>
            </a:r>
            <a:r>
              <a:rPr lang="en-US" dirty="0" err="1" smtClean="0"/>
              <a:t>Maramures</a:t>
            </a:r>
            <a:r>
              <a:rPr lang="en-US" dirty="0" smtClean="0"/>
              <a:t>, Romania</a:t>
            </a:r>
            <a:endParaRPr lang="en-US" dirty="0"/>
          </a:p>
          <a:p>
            <a:pPr marL="0" indent="0">
              <a:buNone/>
            </a:pPr>
            <a:r>
              <a:rPr lang="en-US" dirty="0" smtClean="0"/>
              <a:t>web:	www.artabm.ro</a:t>
            </a:r>
            <a:endParaRPr lang="en-US" dirty="0"/>
          </a:p>
          <a:p>
            <a:pPr marL="0" indent="0">
              <a:buNone/>
            </a:pPr>
            <a:r>
              <a:rPr lang="en-US" dirty="0"/>
              <a:t>email:	artabm@yahoo.com</a:t>
            </a:r>
          </a:p>
          <a:p>
            <a:pPr marL="0" indent="0">
              <a:buNone/>
            </a:pPr>
            <a:r>
              <a:rPr lang="en-US" dirty="0" smtClean="0"/>
              <a:t>phone:</a:t>
            </a:r>
            <a:r>
              <a:rPr lang="en-US" dirty="0"/>
              <a:t>	</a:t>
            </a:r>
            <a:r>
              <a:rPr lang="en-US" dirty="0" smtClean="0"/>
              <a:t>004-0262-275.482</a:t>
            </a:r>
          </a:p>
          <a:p>
            <a:pPr marL="0" indent="0">
              <a:buNone/>
            </a:pPr>
            <a:r>
              <a:rPr lang="en-US" dirty="0"/>
              <a:t>	</a:t>
            </a:r>
            <a:r>
              <a:rPr lang="en-US" dirty="0" smtClean="0"/>
              <a:t>004-0262-276.226</a:t>
            </a:r>
          </a:p>
          <a:p>
            <a:pPr marL="0" indent="0">
              <a:buNone/>
            </a:pPr>
            <a:r>
              <a:rPr lang="en-US" dirty="0"/>
              <a:t>	</a:t>
            </a:r>
            <a:r>
              <a:rPr lang="en-US" dirty="0" smtClean="0"/>
              <a:t>004-0362-802.442</a:t>
            </a:r>
          </a:p>
          <a:p>
            <a:pPr marL="0" indent="0">
              <a:buNone/>
            </a:pPr>
            <a:r>
              <a:rPr lang="en-US" dirty="0" smtClean="0"/>
              <a:t>mobile:</a:t>
            </a:r>
            <a:r>
              <a:rPr lang="en-US" dirty="0"/>
              <a:t>	</a:t>
            </a:r>
            <a:r>
              <a:rPr lang="en-US" dirty="0" smtClean="0"/>
              <a:t>004-0724-267.255</a:t>
            </a:r>
          </a:p>
          <a:p>
            <a:pPr marL="0" indent="0">
              <a:buNone/>
            </a:pPr>
            <a:r>
              <a:rPr lang="en-US" dirty="0" smtClean="0"/>
              <a:t>fax</a:t>
            </a:r>
            <a:r>
              <a:rPr lang="en-US" dirty="0"/>
              <a:t>:	004-0262-219.590</a:t>
            </a:r>
          </a:p>
        </p:txBody>
      </p:sp>
      <p:sp>
        <p:nvSpPr>
          <p:cNvPr id="8" name="Content Placeholder 3"/>
          <p:cNvSpPr txBox="1">
            <a:spLocks/>
          </p:cNvSpPr>
          <p:nvPr/>
        </p:nvSpPr>
        <p:spPr>
          <a:xfrm>
            <a:off x="762000" y="4800600"/>
            <a:ext cx="7239000" cy="175260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Font typeface="Arial" pitchFamily="34" charset="0"/>
              <a:buNone/>
            </a:pPr>
            <a:r>
              <a:rPr lang="en-US" dirty="0" smtClean="0"/>
              <a:t>Slide Show: prof. </a:t>
            </a:r>
            <a:r>
              <a:rPr lang="en-US" dirty="0" err="1" smtClean="0"/>
              <a:t>Lavinia</a:t>
            </a:r>
            <a:r>
              <a:rPr lang="en-US" dirty="0" smtClean="0"/>
              <a:t> </a:t>
            </a:r>
            <a:r>
              <a:rPr lang="en-US" dirty="0" err="1" smtClean="0"/>
              <a:t>Jurge</a:t>
            </a:r>
            <a:r>
              <a:rPr lang="en-US" dirty="0" smtClean="0"/>
              <a:t>, prof. </a:t>
            </a:r>
            <a:r>
              <a:rPr lang="en-US" dirty="0" err="1" smtClean="0"/>
              <a:t>Sorina</a:t>
            </a:r>
            <a:r>
              <a:rPr lang="en-US" dirty="0" smtClean="0"/>
              <a:t> </a:t>
            </a:r>
            <a:r>
              <a:rPr lang="en-US" dirty="0" err="1" smtClean="0"/>
              <a:t>Mihut</a:t>
            </a:r>
            <a:r>
              <a:rPr lang="en-US" dirty="0" smtClean="0"/>
              <a:t>, prof. Monica </a:t>
            </a:r>
            <a:r>
              <a:rPr lang="en-US" dirty="0" err="1" smtClean="0"/>
              <a:t>Boier</a:t>
            </a:r>
            <a:r>
              <a:rPr lang="en-US" dirty="0" smtClean="0"/>
              <a:t>,</a:t>
            </a:r>
          </a:p>
          <a:p>
            <a:pPr marL="0" indent="0" algn="ctr">
              <a:buFont typeface="Arial" pitchFamily="34" charset="0"/>
              <a:buNone/>
            </a:pPr>
            <a:r>
              <a:rPr lang="en-US" dirty="0" smtClean="0"/>
              <a:t>prof. Cristina Roman, Eduard </a:t>
            </a:r>
            <a:r>
              <a:rPr lang="en-US" dirty="0" err="1" smtClean="0"/>
              <a:t>Bereczki</a:t>
            </a:r>
            <a:endParaRPr lang="en-US" dirty="0" smtClean="0"/>
          </a:p>
          <a:p>
            <a:pPr marL="0" indent="0" algn="ctr">
              <a:buFont typeface="Arial" pitchFamily="34" charset="0"/>
              <a:buNone/>
            </a:pPr>
            <a:r>
              <a:rPr lang="en-US" smtClean="0"/>
              <a:t>Soundtrack</a:t>
            </a:r>
            <a:r>
              <a:rPr lang="en-US" dirty="0" smtClean="0"/>
              <a:t>: Sonata for Piano and Violin no. 3 in A minor</a:t>
            </a:r>
          </a:p>
          <a:p>
            <a:pPr marL="0" indent="0" algn="ctr">
              <a:buFont typeface="Arial" pitchFamily="34" charset="0"/>
              <a:buNone/>
            </a:pPr>
            <a:r>
              <a:rPr lang="en-US" dirty="0" smtClean="0"/>
              <a:t>(popular Romanian style), op. 25, by George </a:t>
            </a:r>
            <a:r>
              <a:rPr lang="en-US" dirty="0" err="1" smtClean="0"/>
              <a:t>Enescu</a:t>
            </a:r>
            <a:endParaRPr lang="en-US" dirty="0" smtClean="0"/>
          </a:p>
          <a:p>
            <a:pPr marL="0" indent="0" algn="ctr">
              <a:buFont typeface="Arial" pitchFamily="34" charset="0"/>
              <a:buNone/>
            </a:pPr>
            <a:endParaRPr lang="en-US" dirty="0" smtClean="0"/>
          </a:p>
          <a:p>
            <a:pPr marL="0" indent="0" algn="ctr">
              <a:buFont typeface="Arial" pitchFamily="34" charset="0"/>
              <a:buNone/>
            </a:pPr>
            <a:r>
              <a:rPr lang="en-US" dirty="0" smtClean="0"/>
              <a:t>- 2016 -</a:t>
            </a:r>
            <a:endParaRPr lang="en-US" dirty="0"/>
          </a:p>
        </p:txBody>
      </p:sp>
    </p:spTree>
    <p:extLst>
      <p:ext uri="{BB962C8B-B14F-4D97-AF65-F5344CB8AC3E}">
        <p14:creationId xmlns:p14="http://schemas.microsoft.com/office/powerpoint/2010/main" val="2905496220"/>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381000"/>
            <a:ext cx="3886200" cy="6019800"/>
          </a:xfrm>
          <a:noFill/>
          <a:ln>
            <a:noFill/>
          </a:ln>
          <a:effectLst/>
        </p:spPr>
        <p:txBody>
          <a:bodyPr>
            <a:normAutofit lnSpcReduction="10000"/>
          </a:bodyPr>
          <a:lstStyle/>
          <a:p>
            <a:pPr marL="0" indent="0" algn="just">
              <a:buNone/>
            </a:pPr>
            <a:r>
              <a:rPr lang="en-US" dirty="0" smtClean="0"/>
              <a:t>The Art High School from </a:t>
            </a:r>
            <a:r>
              <a:rPr lang="en-US" dirty="0" err="1" smtClean="0"/>
              <a:t>Baia</a:t>
            </a:r>
            <a:r>
              <a:rPr lang="en-US" dirty="0" smtClean="0"/>
              <a:t> Mare lies in a beautiful mountain area from the north of Romania, a place where traditions have always had an important role in the community life. It was founded in September 1958 under the name of "The School of Music and Fine Arts", later becoming "The Art High School" due to its outstanding results. </a:t>
            </a:r>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247098">
            <a:off x="4572000" y="3573347"/>
            <a:ext cx="4114800" cy="2639643"/>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06193">
            <a:off x="4572000" y="533400"/>
            <a:ext cx="4114800" cy="2691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9743220"/>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228599"/>
            <a:ext cx="3581400" cy="3581401"/>
          </a:xfrm>
        </p:spPr>
        <p:txBody>
          <a:bodyPr/>
          <a:lstStyle/>
          <a:p>
            <a:pPr marL="0" indent="0" algn="just">
              <a:buNone/>
            </a:pPr>
            <a:r>
              <a:rPr lang="en-US" dirty="0" smtClean="0"/>
              <a:t>Placed in a natural beautiful environment, the Arts High School is surrounded by “Regina Maria” Park, the village Museum and the Ethnographic Museum.</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250681">
            <a:off x="4661536" y="536358"/>
            <a:ext cx="4038600" cy="2692400"/>
          </a:xfrm>
        </p:spPr>
      </p:pic>
      <p:pic>
        <p:nvPicPr>
          <p:cNvPr id="7"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33934">
            <a:off x="544063" y="3791789"/>
            <a:ext cx="4038600" cy="2692400"/>
          </a:xfrm>
          <a:prstGeom prst="rect">
            <a:avLst/>
          </a:prstGeom>
        </p:spPr>
      </p:pic>
      <p:pic>
        <p:nvPicPr>
          <p:cNvPr id="9"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88403">
            <a:off x="4549765" y="3345222"/>
            <a:ext cx="4038600" cy="2692400"/>
          </a:xfrm>
          <a:prstGeom prst="rect">
            <a:avLst/>
          </a:prstGeom>
        </p:spPr>
      </p:pic>
    </p:spTree>
    <p:extLst>
      <p:ext uri="{BB962C8B-B14F-4D97-AF65-F5344CB8AC3E}">
        <p14:creationId xmlns:p14="http://schemas.microsoft.com/office/powerpoint/2010/main" val="3695855025"/>
      </p:ext>
    </p:extLst>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32256">
            <a:off x="337898" y="3192794"/>
            <a:ext cx="2865120" cy="2148840"/>
          </a:xfrm>
          <a:prstGeom prst="rect">
            <a:avLst/>
          </a:prstGeom>
        </p:spPr>
      </p:pic>
      <p:pic>
        <p:nvPicPr>
          <p:cNvPr id="11"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25341">
            <a:off x="5932013" y="4725245"/>
            <a:ext cx="2828616" cy="1885744"/>
          </a:xfrm>
          <a:prstGeom prst="rect">
            <a:avLst/>
          </a:prstGeom>
        </p:spPr>
      </p:pic>
      <p:sp>
        <p:nvSpPr>
          <p:cNvPr id="3" name="Content Placeholder 2"/>
          <p:cNvSpPr>
            <a:spLocks noGrp="1"/>
          </p:cNvSpPr>
          <p:nvPr>
            <p:ph sz="half" idx="1"/>
          </p:nvPr>
        </p:nvSpPr>
        <p:spPr>
          <a:xfrm>
            <a:off x="304800" y="228601"/>
            <a:ext cx="4648200" cy="3124199"/>
          </a:xfrm>
        </p:spPr>
        <p:txBody>
          <a:bodyPr>
            <a:normAutofit fontScale="92500" lnSpcReduction="20000"/>
          </a:bodyPr>
          <a:lstStyle/>
          <a:p>
            <a:pPr marL="0" indent="0" algn="just">
              <a:buNone/>
            </a:pPr>
            <a:r>
              <a:rPr lang="en-US" dirty="0" smtClean="0"/>
              <a:t>At present, our institution inhabits about 900 students from all academic levels: kindergarten, primary, secondary and high school, and almost 150 teachers of various subjects: music, fine arts, architecture, languages, history, geography, chemistry, physics, etc.</a:t>
            </a:r>
            <a:endParaRPr lang="en-US" dirty="0"/>
          </a:p>
        </p:txBody>
      </p:sp>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21410672">
            <a:off x="5651990" y="234662"/>
            <a:ext cx="3052168" cy="2298664"/>
          </a:xfrm>
        </p:spPr>
      </p:pic>
      <p:pic>
        <p:nvPicPr>
          <p:cNvPr id="7"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532">
            <a:off x="5775222" y="2565628"/>
            <a:ext cx="2927532" cy="2195649"/>
          </a:xfrm>
          <a:prstGeom prst="rect">
            <a:avLst/>
          </a:prstGeom>
        </p:spPr>
      </p:pic>
      <p:pic>
        <p:nvPicPr>
          <p:cNvPr id="1026" name="Picture 2" descr="C:\Users\Sorina\Desktop\PRICHINDEL 3.jpg"/>
          <p:cNvPicPr>
            <a:picLocks noChangeAspect="1" noChangeArrowheads="1"/>
          </p:cNvPicPr>
          <p:nvPr/>
        </p:nvPicPr>
        <p:blipFill>
          <a:blip r:embed="rId6"/>
          <a:srcRect/>
          <a:stretch>
            <a:fillRect/>
          </a:stretch>
        </p:blipFill>
        <p:spPr bwMode="auto">
          <a:xfrm rot="253101">
            <a:off x="2121374" y="4600777"/>
            <a:ext cx="3055545" cy="2024299"/>
          </a:xfrm>
          <a:prstGeom prst="rect">
            <a:avLst/>
          </a:prstGeom>
          <a:noFill/>
        </p:spPr>
      </p:pic>
      <p:pic>
        <p:nvPicPr>
          <p:cNvPr id="6" name="Content Placeholder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0534">
            <a:off x="3282805" y="2855667"/>
            <a:ext cx="3017520" cy="2263140"/>
          </a:xfrm>
          <a:prstGeom prst="rect">
            <a:avLst/>
          </a:prstGeom>
        </p:spPr>
      </p:pic>
    </p:spTree>
    <p:extLst>
      <p:ext uri="{BB962C8B-B14F-4D97-AF65-F5344CB8AC3E}">
        <p14:creationId xmlns:p14="http://schemas.microsoft.com/office/powerpoint/2010/main" val="2725429391"/>
      </p:ext>
    </p:extLst>
  </p:cSld>
  <p:clrMapOvr>
    <a:masterClrMapping/>
  </p:clrMapOvr>
  <mc:AlternateContent xmlns:mc="http://schemas.openxmlformats.org/markup-compatibility/2006" xmlns:p14="http://schemas.microsoft.com/office/powerpoint/2010/main">
    <mc:Choice Requires="p14">
      <p:transition spd="slow" p14:dur="2000" advClick="0" advTm="15000">
        <p:fade/>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1000"/>
                                        <p:tgtEl>
                                          <p:spTgt spid="1026"/>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228600"/>
            <a:ext cx="3200400" cy="4249008"/>
          </a:xfrm>
        </p:spPr>
        <p:txBody>
          <a:bodyPr>
            <a:normAutofit fontScale="77500" lnSpcReduction="20000"/>
          </a:bodyPr>
          <a:lstStyle/>
          <a:p>
            <a:pPr marL="0" indent="0" algn="just">
              <a:buNone/>
            </a:pPr>
            <a:r>
              <a:rPr lang="en-US" dirty="0" smtClean="0"/>
              <a:t>Closely guided by their teachers, our students get on stage on various occasions to present their accomplishments in front of parents, relatives, other teachers, students and official figures. Every holiday, event or important moment is marked by musical auditions, choral and orchestral performances, recitals and art and design exhibitions.</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311827">
            <a:off x="5676946" y="335463"/>
            <a:ext cx="3108407" cy="2072271"/>
          </a:xfrm>
        </p:spPr>
      </p:pic>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4297">
            <a:off x="848240" y="4455567"/>
            <a:ext cx="3236198" cy="2157465"/>
          </a:xfrm>
          <a:prstGeom prst="rect">
            <a:avLst/>
          </a:prstGeom>
        </p:spPr>
      </p:pic>
      <p:pic>
        <p:nvPicPr>
          <p:cNvPr id="8"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6884">
            <a:off x="4212232" y="1932845"/>
            <a:ext cx="2689390" cy="3250018"/>
          </a:xfrm>
          <a:prstGeom prst="rect">
            <a:avLst/>
          </a:prstGeom>
        </p:spPr>
      </p:pic>
      <p:pic>
        <p:nvPicPr>
          <p:cNvPr id="7"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56420">
            <a:off x="6732304" y="3769311"/>
            <a:ext cx="2019300" cy="2692400"/>
          </a:xfrm>
          <a:prstGeom prst="rect">
            <a:avLst/>
          </a:prstGeom>
        </p:spPr>
      </p:pic>
    </p:spTree>
    <p:extLst>
      <p:ext uri="{BB962C8B-B14F-4D97-AF65-F5344CB8AC3E}">
        <p14:creationId xmlns:p14="http://schemas.microsoft.com/office/powerpoint/2010/main" val="3459511724"/>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457200"/>
            <a:ext cx="4267200" cy="6096000"/>
          </a:xfrm>
        </p:spPr>
        <p:txBody>
          <a:bodyPr>
            <a:normAutofit fontScale="70000" lnSpcReduction="20000"/>
          </a:bodyPr>
          <a:lstStyle/>
          <a:p>
            <a:pPr marL="0" indent="0" algn="just">
              <a:buNone/>
            </a:pPr>
            <a:r>
              <a:rPr lang="en-US" dirty="0" smtClean="0"/>
              <a:t>For several years now, we have initiated a teachers-parents partnership to keep parents closer to the school’s life and needs, to make them partners in the educational development of their children. On this occasion, parents are invited to a concert and a dinner party in a fancy restaurant in town, and all teachers and parents socialize and get to know each other in a more relaxed atmosphere. This event is known among parents and students alike as the school’s festival and it overlaps the blooming of a very rare and protected tree that we are happy to have in our schoolyard – the Tulip Tree. We have designed and created the Tulip Tree Award that we offer to students who received prices in the Fine Arts, Architecture and Musical National Olympics that same years, as well as to teachers with great accomplishments.</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238799">
            <a:off x="4880695" y="442764"/>
            <a:ext cx="3990828" cy="3192662"/>
          </a:xfrm>
        </p:spPr>
      </p:pic>
      <p:pic>
        <p:nvPicPr>
          <p:cNvPr id="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93738">
            <a:off x="5022781" y="3998182"/>
            <a:ext cx="3812387" cy="2577680"/>
          </a:xfrm>
          <a:prstGeom prst="rect">
            <a:avLst/>
          </a:prstGeom>
        </p:spPr>
      </p:pic>
    </p:spTree>
    <p:extLst>
      <p:ext uri="{BB962C8B-B14F-4D97-AF65-F5344CB8AC3E}">
        <p14:creationId xmlns:p14="http://schemas.microsoft.com/office/powerpoint/2010/main" val="1798771673"/>
      </p:ext>
    </p:extLst>
  </p:cSld>
  <p:clrMapOvr>
    <a:masterClrMapping/>
  </p:clrMapOvr>
  <mc:AlternateContent xmlns:mc="http://schemas.openxmlformats.org/markup-compatibility/2006" xmlns:p14="http://schemas.microsoft.com/office/powerpoint/2010/main">
    <mc:Choice Requires="p14">
      <p:transition spd="slow" p14:dur="2000" advClick="0" advTm="43000">
        <p:fade/>
      </p:transition>
    </mc:Choice>
    <mc:Fallback xmlns="">
      <p:transition spd="slow" advClick="0" advTm="4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304800"/>
            <a:ext cx="3429000" cy="4156708"/>
          </a:xfrm>
        </p:spPr>
        <p:txBody>
          <a:bodyPr>
            <a:normAutofit fontScale="77500" lnSpcReduction="20000"/>
          </a:bodyPr>
          <a:lstStyle/>
          <a:p>
            <a:pPr marL="0" indent="0" algn="just">
              <a:buNone/>
            </a:pPr>
            <a:r>
              <a:rPr lang="en-US" dirty="0" smtClean="0"/>
              <a:t>Due to this wide span of activities, our institution has a great impact on the local community, on the young people coming from various social environments, on the elderly people from the social institutions as well as on the senior citizens, by offering them free access to culture regardless of their ethnic or social background and, thus, facilitating a better social integration through music and art.</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21335876">
            <a:off x="6194301" y="103257"/>
            <a:ext cx="2722880" cy="2042160"/>
          </a:xfrm>
        </p:spPr>
      </p:pic>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59331">
            <a:off x="3664700" y="836197"/>
            <a:ext cx="2484216" cy="1859280"/>
          </a:xfrm>
          <a:prstGeom prst="rect">
            <a:avLst/>
          </a:prstGeom>
        </p:spPr>
      </p:pic>
      <p:pic>
        <p:nvPicPr>
          <p:cNvPr id="7"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45199">
            <a:off x="5917610" y="2248415"/>
            <a:ext cx="2899436" cy="1863040"/>
          </a:xfrm>
          <a:prstGeom prst="rect">
            <a:avLst/>
          </a:prstGeom>
        </p:spPr>
      </p:pic>
      <p:pic>
        <p:nvPicPr>
          <p:cNvPr id="10" name="Imagine 9" descr="C:\Users\Sorina\AppData\Local\Temp\FB_20160510_21_59_24_Saved_Picture-1.jpg"/>
          <p:cNvPicPr/>
          <p:nvPr/>
        </p:nvPicPr>
        <p:blipFill>
          <a:blip r:embed="rId5" cstate="print"/>
          <a:srcRect/>
          <a:stretch>
            <a:fillRect/>
          </a:stretch>
        </p:blipFill>
        <p:spPr bwMode="auto">
          <a:xfrm rot="20630964">
            <a:off x="2786610" y="4092485"/>
            <a:ext cx="2886075" cy="2164557"/>
          </a:xfrm>
          <a:prstGeom prst="rect">
            <a:avLst/>
          </a:prstGeom>
          <a:noFill/>
          <a:ln w="9525">
            <a:noFill/>
            <a:miter lim="800000"/>
            <a:headEnd/>
            <a:tailEnd/>
          </a:ln>
        </p:spPr>
      </p:pic>
      <p:pic>
        <p:nvPicPr>
          <p:cNvPr id="9" name="Content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99795">
            <a:off x="5681473" y="4343116"/>
            <a:ext cx="3230880" cy="2235130"/>
          </a:xfrm>
          <a:prstGeom prst="rect">
            <a:avLst/>
          </a:prstGeom>
        </p:spPr>
      </p:pic>
      <p:pic>
        <p:nvPicPr>
          <p:cNvPr id="8" name="Content Placeholder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56316">
            <a:off x="226217" y="4571998"/>
            <a:ext cx="2780857" cy="2085643"/>
          </a:xfrm>
          <a:prstGeom prst="rect">
            <a:avLst/>
          </a:prstGeom>
        </p:spPr>
      </p:pic>
    </p:spTree>
    <p:extLst>
      <p:ext uri="{BB962C8B-B14F-4D97-AF65-F5344CB8AC3E}">
        <p14:creationId xmlns:p14="http://schemas.microsoft.com/office/powerpoint/2010/main" val="788254419"/>
      </p:ext>
    </p:extLst>
  </p:cSld>
  <p:clrMapOvr>
    <a:masterClrMapping/>
  </p:clrMapOvr>
  <mc:AlternateContent xmlns:mc="http://schemas.openxmlformats.org/markup-compatibility/2006" xmlns:p14="http://schemas.microsoft.com/office/powerpoint/2010/main">
    <mc:Choice Requires="p14">
      <p:transition spd="slow" p14:dur="2000" advClick="0" advTm="22000">
        <p:fade/>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228600" y="228601"/>
            <a:ext cx="8610600" cy="1905000"/>
          </a:xfrm>
        </p:spPr>
        <p:txBody>
          <a:bodyPr>
            <a:normAutofit/>
          </a:bodyPr>
          <a:lstStyle/>
          <a:p>
            <a:pPr marL="0" indent="0">
              <a:buNone/>
            </a:pPr>
            <a:r>
              <a:rPr lang="en-US" dirty="0"/>
              <a:t>Projects and partnerships</a:t>
            </a:r>
            <a:endParaRPr lang="en-US" cap="small" dirty="0" smtClean="0">
              <a:cs typeface="Times New Roman" pitchFamily="18" charset="0"/>
            </a:endParaRPr>
          </a:p>
          <a:p>
            <a:pPr marL="0" indent="0">
              <a:buNone/>
            </a:pPr>
            <a:r>
              <a:rPr lang="en-US" sz="2400" cap="small" dirty="0" smtClean="0">
                <a:cs typeface="Times New Roman" pitchFamily="18" charset="0"/>
              </a:rPr>
              <a:t>PARTAGES </a:t>
            </a:r>
            <a:r>
              <a:rPr lang="en-US" sz="2400" cap="small" dirty="0">
                <a:cs typeface="Times New Roman" pitchFamily="18" charset="0"/>
              </a:rPr>
              <a:t>ET ECHANGES INTERCULTURELS POUR L’INSERTION PAR LA CULTURE, LA MUSIQUE ET LE CHANT CHORAL  ( </a:t>
            </a:r>
            <a:r>
              <a:rPr lang="en-US" sz="2400" cap="small" dirty="0" smtClean="0">
                <a:cs typeface="Times New Roman" pitchFamily="18" charset="0"/>
              </a:rPr>
              <a:t>2005-2006)</a:t>
            </a:r>
            <a:r>
              <a:rPr lang="en-US" sz="2400" b="1" cap="small" dirty="0"/>
              <a:t/>
            </a:r>
            <a:br>
              <a:rPr lang="en-US" sz="2400" b="1" cap="small" dirty="0"/>
            </a:br>
            <a:r>
              <a:rPr lang="en-US" sz="2400" cap="small" dirty="0"/>
              <a:t>G</a:t>
            </a:r>
            <a:r>
              <a:rPr lang="en-US" sz="2000" dirty="0" smtClean="0">
                <a:cs typeface="Times New Roman" pitchFamily="18" charset="0"/>
              </a:rPr>
              <a:t>RUNDTVIG PROJECT 2 SUBSIDIZED BY THE EUROPEAN COMISSION</a:t>
            </a:r>
            <a:endParaRPr lang="en-US" sz="2000" dirty="0">
              <a:cs typeface="Times New Roman" pitchFamily="18" charset="0"/>
            </a:endParaRPr>
          </a:p>
          <a:p>
            <a:pPr marL="0" indent="0" algn="just">
              <a:buNone/>
            </a:pPr>
            <a:endParaRPr lang="en-US"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404240">
            <a:off x="4752542" y="4120799"/>
            <a:ext cx="3518934" cy="2639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560152" flipV="1">
            <a:off x="1230331" y="2023927"/>
            <a:ext cx="3503622" cy="2627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8772">
            <a:off x="366772" y="4037037"/>
            <a:ext cx="3481494" cy="2611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 descr="IMG_0660.JPG"/>
          <p:cNvPicPr>
            <a:picLocks noGrp="1" noChangeAspect="1"/>
          </p:cNvPicPr>
          <p:nvPr isPhoto="1"/>
        </p:nvPicPr>
        <p:blipFill>
          <a:blip r:embed="rId5" cstate="print">
            <a:extLst>
              <a:ext uri="{28A0092B-C50C-407E-A947-70E740481C1C}">
                <a14:useLocalDpi xmlns:a14="http://schemas.microsoft.com/office/drawing/2010/main" val="0"/>
              </a:ext>
            </a:extLst>
          </a:blip>
          <a:srcRect/>
          <a:stretch>
            <a:fillRect/>
          </a:stretch>
        </p:blipFill>
        <p:spPr bwMode="auto">
          <a:xfrm rot="228101">
            <a:off x="5487089" y="2040655"/>
            <a:ext cx="3235615" cy="242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8679840"/>
      </p:ext>
    </p:extLst>
  </p:cSld>
  <p:clrMapOvr>
    <a:masterClrMapping/>
  </p:clrMapOvr>
  <mc:AlternateContent xmlns:mc="http://schemas.openxmlformats.org/markup-compatibility/2006" xmlns:p14="http://schemas.microsoft.com/office/powerpoint/2010/main">
    <mc:Choice Requires="p14">
      <p:transition spd="slow" p14:dur="2000" advClick="0" advTm="15000">
        <p:fade/>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4504">
            <a:off x="199600" y="3641955"/>
            <a:ext cx="3160125" cy="2966800"/>
          </a:xfrm>
          <a:prstGeom prst="rect">
            <a:avLst/>
          </a:prstGeom>
        </p:spPr>
      </p:pic>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81000" y="370249"/>
            <a:ext cx="1295400" cy="913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28799" y="304800"/>
            <a:ext cx="5486401" cy="1015663"/>
          </a:xfrm>
          <a:prstGeom prst="rect">
            <a:avLst/>
          </a:prstGeom>
        </p:spPr>
        <p:txBody>
          <a:bodyPr wrap="square">
            <a:spAutoFit/>
          </a:bodyPr>
          <a:lstStyle/>
          <a:p>
            <a:r>
              <a:rPr lang="en-US" sz="2000" dirty="0">
                <a:cs typeface="Times New Roman" pitchFamily="18" charset="0"/>
              </a:rPr>
              <a:t>ANIM’ART EUROPE (2009-2011)</a:t>
            </a:r>
            <a:br>
              <a:rPr lang="en-US" sz="2000" dirty="0">
                <a:cs typeface="Times New Roman" pitchFamily="18" charset="0"/>
              </a:rPr>
            </a:br>
            <a:r>
              <a:rPr lang="en-US" sz="2000" dirty="0">
                <a:cs typeface="Times New Roman" pitchFamily="18" charset="0"/>
              </a:rPr>
              <a:t>PROIECT GRUNDTVIG</a:t>
            </a:r>
            <a:br>
              <a:rPr lang="en-US" sz="2000" dirty="0">
                <a:cs typeface="Times New Roman" pitchFamily="18" charset="0"/>
              </a:rPr>
            </a:br>
            <a:r>
              <a:rPr lang="en-US" sz="2000" dirty="0" smtClean="0">
                <a:cs typeface="Times New Roman" pitchFamily="18" charset="0"/>
              </a:rPr>
              <a:t>SUBSIDIZED BY THE EUROPEAN COMISSION</a:t>
            </a:r>
            <a:endParaRPr lang="en-US" sz="2000"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200" y="381000"/>
            <a:ext cx="2253356" cy="902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33904">
            <a:off x="6786381" y="1583219"/>
            <a:ext cx="2054225"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58114">
            <a:off x="203993" y="1524000"/>
            <a:ext cx="324961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38774">
            <a:off x="5777387" y="4071833"/>
            <a:ext cx="3075628" cy="2486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57497">
            <a:off x="3408452" y="4312967"/>
            <a:ext cx="2979382" cy="2276247"/>
          </a:xfrm>
          <a:prstGeom prst="rect">
            <a:avLst/>
          </a:prstGeom>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25166">
            <a:off x="3545159" y="1578496"/>
            <a:ext cx="3200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080862"/>
      </p:ext>
    </p:extLst>
  </p:cSld>
  <p:clrMapOvr>
    <a:masterClrMapping/>
  </p:clrMapOvr>
  <mc:AlternateContent xmlns:mc="http://schemas.openxmlformats.org/markup-compatibility/2006" xmlns:p14="http://schemas.microsoft.com/office/powerpoint/2010/main">
    <mc:Choice Requires="p14">
      <p:transition spd="slow" p14:dur="2000" advClick="0" advTm="15000">
        <p:fade/>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9"/>
                                        </p:tgtEl>
                                        <p:attrNameLst>
                                          <p:attrName>style.visibility</p:attrName>
                                        </p:attrNameLst>
                                      </p:cBhvr>
                                      <p:to>
                                        <p:strVal val="visible"/>
                                      </p:to>
                                    </p:set>
                                    <p:animEffect transition="in" filter="fade">
                                      <p:cBhvr>
                                        <p:cTn id="11" dur="1000"/>
                                        <p:tgtEl>
                                          <p:spTgt spid="102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1000"/>
                                        <p:tgtEl>
                                          <p:spTgt spid="102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fade">
                                      <p:cBhvr>
                                        <p:cTn id="23" dur="1000"/>
                                        <p:tgtEl>
                                          <p:spTgt spid="1032"/>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702</TotalTime>
  <Words>563</Words>
  <Application>Microsoft Office PowerPoint</Application>
  <PresentationFormat>On-screen Show (4:3)</PresentationFormat>
  <Paragraphs>28</Paragraphs>
  <Slides>11</Slides>
  <Notes>0</Notes>
  <HiddenSlides>0</HiddenSlides>
  <MMClips>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THE ART HIGH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ARTS HIGH SCHOOL</dc:title>
  <dc:creator>x</dc:creator>
  <cp:lastModifiedBy>Directiune</cp:lastModifiedBy>
  <cp:revision>81</cp:revision>
  <dcterms:created xsi:type="dcterms:W3CDTF">2016-02-24T18:52:44Z</dcterms:created>
  <dcterms:modified xsi:type="dcterms:W3CDTF">2018-01-12T09:19:02Z</dcterms:modified>
</cp:coreProperties>
</file>